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276" r:id="rId4"/>
    <p:sldId id="267" r:id="rId5"/>
    <p:sldId id="295" r:id="rId6"/>
    <p:sldId id="281" r:id="rId7"/>
    <p:sldId id="265" r:id="rId8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1991" autoAdjust="0"/>
  </p:normalViewPr>
  <p:slideViewPr>
    <p:cSldViewPr>
      <p:cViewPr varScale="1">
        <p:scale>
          <a:sx n="105" d="100"/>
          <a:sy n="105" d="100"/>
        </p:scale>
        <p:origin x="691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олай" userId="e1df3068a3170e7a" providerId="LiveId" clId="{0E2BF890-07D0-4041-890A-3762687DDE24}"/>
    <pc:docChg chg="undo custSel modSld">
      <pc:chgData name="Николай" userId="e1df3068a3170e7a" providerId="LiveId" clId="{0E2BF890-07D0-4041-890A-3762687DDE24}" dt="2023-03-29T10:14:02.879" v="263" actId="1076"/>
      <pc:docMkLst>
        <pc:docMk/>
      </pc:docMkLst>
      <pc:sldChg chg="modSp mod">
        <pc:chgData name="Николай" userId="e1df3068a3170e7a" providerId="LiveId" clId="{0E2BF890-07D0-4041-890A-3762687DDE24}" dt="2023-03-29T09:57:45.667" v="218" actId="20577"/>
        <pc:sldMkLst>
          <pc:docMk/>
          <pc:sldMk cId="311745418" sldId="276"/>
        </pc:sldMkLst>
        <pc:graphicFrameChg chg="modGraphic">
          <ac:chgData name="Николай" userId="e1df3068a3170e7a" providerId="LiveId" clId="{0E2BF890-07D0-4041-890A-3762687DDE24}" dt="2023-03-29T09:57:45.667" v="218" actId="20577"/>
          <ac:graphicFrameMkLst>
            <pc:docMk/>
            <pc:sldMk cId="311745418" sldId="276"/>
            <ac:graphicFrameMk id="2" creationId="{00000000-0000-0000-0000-000000000000}"/>
          </ac:graphicFrameMkLst>
        </pc:graphicFrameChg>
      </pc:sldChg>
      <pc:sldChg chg="addSp delSp modSp mod">
        <pc:chgData name="Николай" userId="e1df3068a3170e7a" providerId="LiveId" clId="{0E2BF890-07D0-4041-890A-3762687DDE24}" dt="2023-03-29T10:14:02.879" v="263" actId="1076"/>
        <pc:sldMkLst>
          <pc:docMk/>
          <pc:sldMk cId="1554410643" sldId="295"/>
        </pc:sldMkLst>
        <pc:picChg chg="add del mod">
          <ac:chgData name="Николай" userId="e1df3068a3170e7a" providerId="LiveId" clId="{0E2BF890-07D0-4041-890A-3762687DDE24}" dt="2023-03-29T10:09:18.061" v="239" actId="478"/>
          <ac:picMkLst>
            <pc:docMk/>
            <pc:sldMk cId="1554410643" sldId="295"/>
            <ac:picMk id="3" creationId="{91ED9CF3-777B-CA99-BD26-8DCE112337D6}"/>
          </ac:picMkLst>
        </pc:picChg>
        <pc:picChg chg="mod">
          <ac:chgData name="Николай" userId="e1df3068a3170e7a" providerId="LiveId" clId="{0E2BF890-07D0-4041-890A-3762687DDE24}" dt="2023-03-29T10:14:02.879" v="263" actId="1076"/>
          <ac:picMkLst>
            <pc:docMk/>
            <pc:sldMk cId="1554410643" sldId="295"/>
            <ac:picMk id="6" creationId="{374B4FC9-8C64-4720-BBE9-E2869A062153}"/>
          </ac:picMkLst>
        </pc:picChg>
        <pc:picChg chg="del">
          <ac:chgData name="Николай" userId="e1df3068a3170e7a" providerId="LiveId" clId="{0E2BF890-07D0-4041-890A-3762687DDE24}" dt="2023-03-29T09:58:26.681" v="219" actId="478"/>
          <ac:picMkLst>
            <pc:docMk/>
            <pc:sldMk cId="1554410643" sldId="295"/>
            <ac:picMk id="7" creationId="{43DFFB7C-CF7E-4D4F-ADEA-1ECA8EFD3880}"/>
          </ac:picMkLst>
        </pc:picChg>
        <pc:picChg chg="del">
          <ac:chgData name="Николай" userId="e1df3068a3170e7a" providerId="LiveId" clId="{0E2BF890-07D0-4041-890A-3762687DDE24}" dt="2023-03-29T09:58:29.816" v="221" actId="478"/>
          <ac:picMkLst>
            <pc:docMk/>
            <pc:sldMk cId="1554410643" sldId="295"/>
            <ac:picMk id="8" creationId="{23EBEA50-5336-44D6-B870-5FD8F3B4FAEA}"/>
          </ac:picMkLst>
        </pc:picChg>
        <pc:picChg chg="del">
          <ac:chgData name="Николай" userId="e1df3068a3170e7a" providerId="LiveId" clId="{0E2BF890-07D0-4041-890A-3762687DDE24}" dt="2023-03-29T09:58:28.415" v="220" actId="478"/>
          <ac:picMkLst>
            <pc:docMk/>
            <pc:sldMk cId="1554410643" sldId="295"/>
            <ac:picMk id="9" creationId="{93F30C00-4F31-4ACC-8E55-34E0D14FC803}"/>
          </ac:picMkLst>
        </pc:picChg>
        <pc:picChg chg="del">
          <ac:chgData name="Николай" userId="e1df3068a3170e7a" providerId="LiveId" clId="{0E2BF890-07D0-4041-890A-3762687DDE24}" dt="2023-03-29T09:58:31.265" v="222" actId="478"/>
          <ac:picMkLst>
            <pc:docMk/>
            <pc:sldMk cId="1554410643" sldId="295"/>
            <ac:picMk id="10" creationId="{BD606953-7D3F-4AE2-8A9C-D6EFEC840E12}"/>
          </ac:picMkLst>
        </pc:picChg>
        <pc:picChg chg="add del mod">
          <ac:chgData name="Николай" userId="e1df3068a3170e7a" providerId="LiveId" clId="{0E2BF890-07D0-4041-890A-3762687DDE24}" dt="2023-03-29T10:05:41.355" v="235" actId="478"/>
          <ac:picMkLst>
            <pc:docMk/>
            <pc:sldMk cId="1554410643" sldId="295"/>
            <ac:picMk id="13" creationId="{F6031274-6F18-A13C-1198-C318DAC4D3C8}"/>
          </ac:picMkLst>
        </pc:picChg>
        <pc:picChg chg="add mod">
          <ac:chgData name="Николай" userId="e1df3068a3170e7a" providerId="LiveId" clId="{0E2BF890-07D0-4041-890A-3762687DDE24}" dt="2023-03-29T10:14:00.991" v="262" actId="1076"/>
          <ac:picMkLst>
            <pc:docMk/>
            <pc:sldMk cId="1554410643" sldId="295"/>
            <ac:picMk id="15" creationId="{CE0A2BDA-D285-055A-2F31-4CF8FD145E94}"/>
          </ac:picMkLst>
        </pc:picChg>
        <pc:picChg chg="add mod">
          <ac:chgData name="Николай" userId="e1df3068a3170e7a" providerId="LiveId" clId="{0E2BF890-07D0-4041-890A-3762687DDE24}" dt="2023-03-29T10:13:55.316" v="261" actId="1076"/>
          <ac:picMkLst>
            <pc:docMk/>
            <pc:sldMk cId="1554410643" sldId="295"/>
            <ac:picMk id="17" creationId="{9D10F695-2C7F-A23F-839A-7271168F3FE0}"/>
          </ac:picMkLst>
        </pc:picChg>
      </pc:sldChg>
      <pc:sldChg chg="delSp modSp mod">
        <pc:chgData name="Николай" userId="e1df3068a3170e7a" providerId="LiveId" clId="{0E2BF890-07D0-4041-890A-3762687DDE24}" dt="2023-03-29T09:57:05.991" v="216" actId="120"/>
        <pc:sldMkLst>
          <pc:docMk/>
          <pc:sldMk cId="3849130556" sldId="296"/>
        </pc:sldMkLst>
        <pc:spChg chg="mod">
          <ac:chgData name="Николай" userId="e1df3068a3170e7a" providerId="LiveId" clId="{0E2BF890-07D0-4041-890A-3762687DDE24}" dt="2023-03-29T09:51:32.552" v="33" actId="20577"/>
          <ac:spMkLst>
            <pc:docMk/>
            <pc:sldMk cId="3849130556" sldId="296"/>
            <ac:spMk id="3" creationId="{6CACD2AD-0DE3-4580-AAD5-07A7F0617627}"/>
          </ac:spMkLst>
        </pc:spChg>
        <pc:spChg chg="del mod">
          <ac:chgData name="Николай" userId="e1df3068a3170e7a" providerId="LiveId" clId="{0E2BF890-07D0-4041-890A-3762687DDE24}" dt="2023-03-29T09:50:53.357" v="2" actId="478"/>
          <ac:spMkLst>
            <pc:docMk/>
            <pc:sldMk cId="3849130556" sldId="296"/>
            <ac:spMk id="6" creationId="{4BB5CEA6-B762-4DD8-AE33-DB60D8568FB1}"/>
          </ac:spMkLst>
        </pc:spChg>
        <pc:spChg chg="mod">
          <ac:chgData name="Николай" userId="e1df3068a3170e7a" providerId="LiveId" clId="{0E2BF890-07D0-4041-890A-3762687DDE24}" dt="2023-03-29T09:57:05.991" v="216" actId="120"/>
          <ac:spMkLst>
            <pc:docMk/>
            <pc:sldMk cId="3849130556" sldId="296"/>
            <ac:spMk id="7" creationId="{1BA1E731-211C-40CB-A405-DEB772C608F4}"/>
          </ac:spMkLst>
        </pc:spChg>
        <pc:picChg chg="del">
          <ac:chgData name="Николай" userId="e1df3068a3170e7a" providerId="LiveId" clId="{0E2BF890-07D0-4041-890A-3762687DDE24}" dt="2023-03-29T09:50:46.131" v="0" actId="478"/>
          <ac:picMkLst>
            <pc:docMk/>
            <pc:sldMk cId="3849130556" sldId="296"/>
            <ac:picMk id="5" creationId="{83140BE3-52AE-4CDB-9E7B-2237848DC6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C2873-6E47-41BA-A9EA-14420CF38F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15060-4007-4A41-A9B1-D7E2E93CA5F1}">
      <dgm:prSet custT="1"/>
      <dgm:spPr>
        <a:noFill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Масолов Владимир Геннадьевич, к.т.н. </a:t>
          </a:r>
          <a:endParaRPr lang="en-US" sz="18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Исполнительный директор</a:t>
          </a:r>
          <a:endParaRPr lang="ru-RU" sz="18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00100" rtl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+7 (903) 960-5634</a:t>
          </a:r>
        </a:p>
      </dgm:t>
    </dgm:pt>
    <dgm:pt modelId="{0C99FFF1-1894-4D5F-AC0C-670744F26AE8}" type="parTrans" cxnId="{461A1C22-65EA-42F4-A43F-A4A480108C22}">
      <dgm:prSet/>
      <dgm:spPr/>
      <dgm:t>
        <a:bodyPr/>
        <a:lstStyle/>
        <a:p>
          <a:endParaRPr lang="ru-RU"/>
        </a:p>
      </dgm:t>
    </dgm:pt>
    <dgm:pt modelId="{B59433EA-4685-4D14-A198-F3294DBCDF8C}" type="sibTrans" cxnId="{461A1C22-65EA-42F4-A43F-A4A480108C22}">
      <dgm:prSet/>
      <dgm:spPr/>
      <dgm:t>
        <a:bodyPr/>
        <a:lstStyle/>
        <a:p>
          <a:endParaRPr lang="ru-RU"/>
        </a:p>
      </dgm:t>
    </dgm:pt>
    <dgm:pt modelId="{1A512F23-4D9A-453A-A6A4-54009AFD8566}" type="pres">
      <dgm:prSet presAssocID="{5D4C2873-6E47-41BA-A9EA-14420CF38F5C}" presName="linear" presStyleCnt="0">
        <dgm:presLayoutVars>
          <dgm:animLvl val="lvl"/>
          <dgm:resizeHandles val="exact"/>
        </dgm:presLayoutVars>
      </dgm:prSet>
      <dgm:spPr/>
    </dgm:pt>
    <dgm:pt modelId="{71CEDD2A-2F03-485D-A8C0-67786BBAA46D}" type="pres">
      <dgm:prSet presAssocID="{B3D15060-4007-4A41-A9B1-D7E2E93CA5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B0DE07-1245-4A8A-A297-ABBE61C18191}" type="presOf" srcId="{5D4C2873-6E47-41BA-A9EA-14420CF38F5C}" destId="{1A512F23-4D9A-453A-A6A4-54009AFD8566}" srcOrd="0" destOrd="0" presId="urn:microsoft.com/office/officeart/2005/8/layout/vList2"/>
    <dgm:cxn modelId="{461A1C22-65EA-42F4-A43F-A4A480108C22}" srcId="{5D4C2873-6E47-41BA-A9EA-14420CF38F5C}" destId="{B3D15060-4007-4A41-A9B1-D7E2E93CA5F1}" srcOrd="0" destOrd="0" parTransId="{0C99FFF1-1894-4D5F-AC0C-670744F26AE8}" sibTransId="{B59433EA-4685-4D14-A198-F3294DBCDF8C}"/>
    <dgm:cxn modelId="{9A78ABA4-8255-4079-A916-F1FFF7866178}" type="presOf" srcId="{B3D15060-4007-4A41-A9B1-D7E2E93CA5F1}" destId="{71CEDD2A-2F03-485D-A8C0-67786BBAA46D}" srcOrd="0" destOrd="0" presId="urn:microsoft.com/office/officeart/2005/8/layout/vList2"/>
    <dgm:cxn modelId="{FB7D0DEF-FF3E-4275-BDED-EED36F2CBF25}" type="presParOf" srcId="{1A512F23-4D9A-453A-A6A4-54009AFD8566}" destId="{71CEDD2A-2F03-485D-A8C0-67786BBAA4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C66C4-A1C4-4ADF-85EF-5BDA505142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524CD-093E-4EF5-8EA5-FDEBA90EB49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 rtl="0"/>
          <a:r>
            <a:rPr lang="ru-RU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ООО «Автономные электросистемы» </a:t>
          </a:r>
        </a:p>
        <a:p>
          <a:pPr algn="ctr" rtl="0"/>
          <a:r>
            <a: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http://www.a-grid.ru//</a:t>
          </a:r>
          <a:endParaRPr lang="ru-RU" sz="16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Москва</a:t>
          </a:r>
          <a:r>
            <a: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</a:p>
        <a:p>
          <a:pPr algn="ctr" rtl="0"/>
          <a:r>
            <a: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Email: rmgrid@mail.ru</a:t>
          </a:r>
          <a:endParaRPr lang="ru-RU" sz="18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47FF6-20CE-4F18-8614-7E515B37322E}" type="parTrans" cxnId="{B1E156FA-E35B-478F-BFF7-CC54D7ECB927}">
      <dgm:prSet/>
      <dgm:spPr/>
      <dgm:t>
        <a:bodyPr/>
        <a:lstStyle/>
        <a:p>
          <a:endParaRPr lang="ru-RU"/>
        </a:p>
      </dgm:t>
    </dgm:pt>
    <dgm:pt modelId="{F512BAE7-28ED-4113-8D68-687856E4506E}" type="sibTrans" cxnId="{B1E156FA-E35B-478F-BFF7-CC54D7ECB927}">
      <dgm:prSet/>
      <dgm:spPr/>
      <dgm:t>
        <a:bodyPr/>
        <a:lstStyle/>
        <a:p>
          <a:endParaRPr lang="ru-RU"/>
        </a:p>
      </dgm:t>
    </dgm:pt>
    <dgm:pt modelId="{AFF7FB7B-3C6B-4D79-8202-BED68F57DA18}" type="pres">
      <dgm:prSet presAssocID="{BD7C66C4-A1C4-4ADF-85EF-5BDA5051422C}" presName="linear" presStyleCnt="0">
        <dgm:presLayoutVars>
          <dgm:animLvl val="lvl"/>
          <dgm:resizeHandles val="exact"/>
        </dgm:presLayoutVars>
      </dgm:prSet>
      <dgm:spPr/>
    </dgm:pt>
    <dgm:pt modelId="{62284311-E58C-4ACB-99FD-875B7CB94D0C}" type="pres">
      <dgm:prSet presAssocID="{DFE524CD-093E-4EF5-8EA5-FDEBA90EB496}" presName="parentText" presStyleLbl="node1" presStyleIdx="0" presStyleCnt="1" custLinFactNeighborX="-14862" custLinFactNeighborY="0">
        <dgm:presLayoutVars>
          <dgm:chMax val="0"/>
          <dgm:bulletEnabled val="1"/>
        </dgm:presLayoutVars>
      </dgm:prSet>
      <dgm:spPr/>
    </dgm:pt>
  </dgm:ptLst>
  <dgm:cxnLst>
    <dgm:cxn modelId="{3F8C2436-1AD0-407B-982C-459298DC0168}" type="presOf" srcId="{BD7C66C4-A1C4-4ADF-85EF-5BDA5051422C}" destId="{AFF7FB7B-3C6B-4D79-8202-BED68F57DA18}" srcOrd="0" destOrd="0" presId="urn:microsoft.com/office/officeart/2005/8/layout/vList2"/>
    <dgm:cxn modelId="{0376663D-5B50-4360-B43A-E298299FD2C4}" type="presOf" srcId="{DFE524CD-093E-4EF5-8EA5-FDEBA90EB496}" destId="{62284311-E58C-4ACB-99FD-875B7CB94D0C}" srcOrd="0" destOrd="0" presId="urn:microsoft.com/office/officeart/2005/8/layout/vList2"/>
    <dgm:cxn modelId="{B1E156FA-E35B-478F-BFF7-CC54D7ECB927}" srcId="{BD7C66C4-A1C4-4ADF-85EF-5BDA5051422C}" destId="{DFE524CD-093E-4EF5-8EA5-FDEBA90EB496}" srcOrd="0" destOrd="0" parTransId="{DB647FF6-20CE-4F18-8614-7E515B37322E}" sibTransId="{F512BAE7-28ED-4113-8D68-687856E4506E}"/>
    <dgm:cxn modelId="{5D12D9F1-19F6-49FF-A032-0B0D3A08D1C9}" type="presParOf" srcId="{AFF7FB7B-3C6B-4D79-8202-BED68F57DA18}" destId="{62284311-E58C-4ACB-99FD-875B7CB94D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DD2A-2F03-485D-A8C0-67786BBAA46D}">
      <dsp:nvSpPr>
        <dsp:cNvPr id="0" name=""/>
        <dsp:cNvSpPr/>
      </dsp:nvSpPr>
      <dsp:spPr>
        <a:xfrm>
          <a:off x="0" y="216"/>
          <a:ext cx="5366412" cy="106232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Масолов Владимир Геннадьевич, к.т.н. </a:t>
          </a:r>
          <a:endParaRPr lang="en-US" sz="18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Исполнительный директор</a:t>
          </a:r>
          <a:endParaRPr lang="ru-RU" sz="18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+7 (903) 960-5634</a:t>
          </a:r>
        </a:p>
      </dsp:txBody>
      <dsp:txXfrm>
        <a:off x="51858" y="52074"/>
        <a:ext cx="5262696" cy="958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4311-E58C-4ACB-99FD-875B7CB94D0C}">
      <dsp:nvSpPr>
        <dsp:cNvPr id="0" name=""/>
        <dsp:cNvSpPr/>
      </dsp:nvSpPr>
      <dsp:spPr>
        <a:xfrm>
          <a:off x="0" y="33609"/>
          <a:ext cx="4845053" cy="14449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ООО «Автономные электросистемы»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http://www.a-grid.ru//</a:t>
          </a:r>
          <a:endParaRPr lang="ru-RU" sz="16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Москва</a:t>
          </a:r>
          <a:r>
            <a:rPr lang="en-US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Россия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Email: rmgrid@mail.ru</a:t>
          </a:r>
          <a:endParaRPr lang="ru-RU" sz="18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37" y="104146"/>
        <a:ext cx="4703979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1CB4-741E-4B1D-84C4-310C63AEDFC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8CFB1-A14B-4CCE-B74D-7030C942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9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18DB-1715-4021-88E2-D31F15EB000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28908-0B62-48E4-A3D7-6FCB35F48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4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28908-0B62-48E4-A3D7-6FCB35F48E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6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28908-0B62-48E4-A3D7-6FCB35F48E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2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7F7D-264B-44BE-9BAF-8F6D3B8202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1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832" y="422793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Масолов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 ООО «Автономные электросистемы»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840" y="177347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ВЕТРОЭНЕРГЕТИЧЕСКИЕ УСТАНОВКИ</a:t>
            </a:r>
            <a:b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ДЛЯ ЭЛЕКТРОСНАБЖЕНИЯ ОБЪЕКТОВ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АРКТИЧЕСКОЙ ЗОНЫ РФ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" y="195486"/>
            <a:ext cx="557211" cy="35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3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021370-41B5-4D2A-8D09-24D59AB4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" y="195486"/>
            <a:ext cx="557211" cy="35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ACD2AD-0DE3-4580-AAD5-07A7F0617627}"/>
              </a:ext>
            </a:extLst>
          </p:cNvPr>
          <p:cNvSpPr/>
          <p:nvPr/>
        </p:nvSpPr>
        <p:spPr>
          <a:xfrm>
            <a:off x="1696266" y="95955"/>
            <a:ext cx="5482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Ветроустановки МАЛОЙ МОЩНОСТИ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7E8C8-8C1E-42D2-B767-86E82839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9" y="903171"/>
            <a:ext cx="1436369" cy="17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A1E731-211C-40CB-A405-DEB772C608F4}"/>
              </a:ext>
            </a:extLst>
          </p:cNvPr>
          <p:cNvSpPr/>
          <p:nvPr/>
        </p:nvSpPr>
        <p:spPr>
          <a:xfrm>
            <a:off x="1763688" y="782252"/>
            <a:ext cx="567956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ВЭУ прямого привода горизонтально-осевая трехлопастная мощностью до 30 кВт </a:t>
            </a:r>
          </a:p>
          <a:p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технические решения</a:t>
            </a:r>
          </a:p>
          <a:p>
            <a:pPr algn="just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1. Синхронный электрический генератор со статором беспазовой конструкции, позволяющий снизить момент трогания примерно в 10 раз</a:t>
            </a:r>
          </a:p>
          <a:p>
            <a:pPr algn="just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2. Электронный энергетический преобразователь, позволяющий регулировать момент на валу и повысить КПД генератора в расширенном диапазоне скоростей вращения</a:t>
            </a:r>
          </a:p>
          <a:p>
            <a:pPr algn="just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3. Применение шарниров в конструкции ступицы для крепления лопастей значительно снижает вибрации и нагрузки</a:t>
            </a:r>
          </a:p>
          <a:p>
            <a:pPr algn="just"/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ВЭУ</a:t>
            </a:r>
          </a:p>
          <a:p>
            <a:pPr algn="just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Регулируемая скорость вращения, управление моментом на валу, алгоритмы эффективного отбора мощности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72BDE8B-49C9-403C-8527-51E23B68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773320"/>
            <a:ext cx="713196" cy="849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00C49EB-1C5E-468A-9849-B3777D05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773320"/>
            <a:ext cx="706311" cy="849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5DC1A9-C633-4459-8499-72598BCE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37744"/>
            <a:ext cx="1435721" cy="1000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1CA207A-1F3E-4186-B230-1AA790AE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3171"/>
            <a:ext cx="1426391" cy="91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DBD962F-DB2E-4B6C-84F4-EB3A3F58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0889"/>
            <a:ext cx="1426391" cy="870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id="{567A9062-7B6A-45E3-9BDF-55F38F5313B1}"/>
              </a:ext>
            </a:extLst>
          </p:cNvPr>
          <p:cNvSpPr txBox="1">
            <a:spLocks/>
          </p:cNvSpPr>
          <p:nvPr/>
        </p:nvSpPr>
        <p:spPr>
          <a:xfrm>
            <a:off x="1619304" y="3075806"/>
            <a:ext cx="5847291" cy="1528223"/>
          </a:xfrm>
          <a:prstGeom prst="rect">
            <a:avLst/>
          </a:prstGeom>
        </p:spPr>
        <p:txBody>
          <a:bodyPr vert="horz" lIns="71707" tIns="35854" rIns="71707" bIns="35854" rtlCol="0">
            <a:noAutofit/>
          </a:bodyPr>
          <a:lstStyle>
            <a:lvl1pPr marL="183634" indent="-183634" algn="l" defTabSz="734538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2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903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172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6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441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2709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9978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7247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4516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1784" indent="-183634" algn="l" defTabSz="734538" rtl="0" eaLnBrk="1" latinLnBrk="0" hangingPunct="1">
              <a:lnSpc>
                <a:spcPct val="90000"/>
              </a:lnSpc>
              <a:spcBef>
                <a:spcPts val="402"/>
              </a:spcBef>
              <a:buFont typeface="Arial" panose="020B0604020202020204" pitchFamily="34" charset="0"/>
              <a:buChar char="•"/>
              <a:defRPr sz="1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ct val="0"/>
              </a:spcBef>
              <a:buNone/>
            </a:pPr>
            <a:r>
              <a:rPr lang="ru-RU" sz="1100" b="1" i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2,5 года опытной эксплуатации, 20 000 часов безаварийной работы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Получены 15 Российских и международных патентов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 международной выставке изобретений в г. Женева в 2016 г. разработка «Система регулирования отбора мощности ветродвигателя» была награждена Золотой медалью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 Международной выставке «Innova Valencia 2018» проект получил Gold Plus Medal (Гран-при) и Premio a la mejor innovacion (Главный приз жюри)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sz="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КИУМ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местности с </a:t>
            </a:r>
            <a:r>
              <a:rPr lang="en-US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</a:t>
            </a:r>
            <a:r>
              <a:rPr lang="ru-RU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м/с и более</a:t>
            </a:r>
            <a:endParaRPr lang="ru-RU" sz="14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042632-9FEA-4F4E-A4D7-E1D6AE148F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9" t="3800" r="25933" b="19800"/>
          <a:stretch/>
        </p:blipFill>
        <p:spPr>
          <a:xfrm>
            <a:off x="131599" y="2931790"/>
            <a:ext cx="1416065" cy="1504625"/>
          </a:xfrm>
          <a:prstGeom prst="rect">
            <a:avLst/>
          </a:prstGeom>
        </p:spPr>
      </p:pic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8B32B6A6-2953-4D8B-AF5F-6E5C4E0A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3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11561" y="160078"/>
            <a:ext cx="7416823" cy="3871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Ветроустановка мощностью 5</a:t>
            </a:r>
            <a:r>
              <a:rPr lang="en-US" sz="2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ru-RU" sz="20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24609"/>
              </p:ext>
            </p:extLst>
          </p:nvPr>
        </p:nvGraphicFramePr>
        <p:xfrm>
          <a:off x="304666" y="658947"/>
          <a:ext cx="3403237" cy="4042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Величина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 ВЭУ 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выходная мощность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выходная мощность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Расчётная скорость ветра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Минимальная рабочая скорость ветра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рабочая скорость ветра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(экстремальная) скорость ветра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9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лопастей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 ветроколеса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3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башни, не менее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1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на ветер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пассивная</a:t>
                      </a:r>
                      <a:r>
                        <a:rPr lang="ru-RU" sz="8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downwind</a:t>
                      </a: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Регулирование работы ветроколеса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6685" algn="l"/>
                        </a:tabLs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пассивный pitch‒control (центробежно-пружинный регулятор)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95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Двухступенчатое аварийное торможение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46685" algn="l"/>
                        </a:tabLs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принудительное флюгирование;</a:t>
                      </a:r>
                    </a:p>
                    <a:p>
                      <a:pPr marL="180000" lvl="0" indent="-180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46685" algn="l"/>
                        </a:tabLs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подключение</a:t>
                      </a:r>
                      <a:r>
                        <a:rPr lang="ru-RU" sz="800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балластной нагрузки  и</a:t>
                      </a: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закорачивание обмоток генератора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7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ветроагрегата (без башни), не более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воздуха рабочая, не ниже</a:t>
                      </a:r>
                      <a:endParaRPr lang="ru-RU" sz="8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°С</a:t>
                      </a:r>
                      <a:endParaRPr lang="ru-RU" sz="800" i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 40</a:t>
                      </a:r>
                      <a:endParaRPr lang="ru-RU" sz="8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227" marR="4722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452320"/>
            <a:ext cx="2880320" cy="2114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95736" y="4723428"/>
            <a:ext cx="4925126" cy="1414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КИУМ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местности с </a:t>
            </a:r>
            <a:r>
              <a:rPr lang="en-US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</a:t>
            </a:r>
            <a:r>
              <a:rPr lang="ru-RU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м/с и более</a:t>
            </a:r>
            <a:endParaRPr lang="ru-RU" sz="12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9529" y="477721"/>
            <a:ext cx="2573140" cy="213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70000"/>
              </a:lnSpc>
              <a:spcBef>
                <a:spcPct val="0"/>
              </a:spcBef>
            </a:pPr>
            <a:r>
              <a:rPr lang="ru-RU" sz="1100" b="1" i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График выходной мощности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96" y="691049"/>
            <a:ext cx="2644229" cy="17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41388"/>
            <a:ext cx="2217404" cy="21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25" y="663804"/>
            <a:ext cx="2442730" cy="40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26362"/>
            <a:ext cx="576064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11561" y="160078"/>
            <a:ext cx="7704855" cy="5350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ВетроЭНЕРГЕТИЧЕСКИЕ</a:t>
            </a:r>
            <a:r>
              <a:rPr lang="ru-RU" sz="2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</a:t>
            </a:r>
            <a:endParaRPr lang="ru-RU" sz="20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мощностью</a:t>
            </a:r>
            <a:r>
              <a:rPr lang="ru-RU" sz="18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</a:p>
          <a:p>
            <a:pPr algn="ctr"/>
            <a:endParaRPr lang="ru-RU" sz="20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760" y="703697"/>
            <a:ext cx="3686175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КОНСТРУКЦИИ:</a:t>
            </a: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безредукторная ВЭУ прямого привода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синхронный генератор с возбуждением постоянными магнитами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трехлопастное ветроколесо с горизонтальной осью вращения расположено за башней (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downwind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регулирование работы ветроколеса центробежно-пружинным регулятором (пассивный «питч-контроль»)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установка (ориентация) на ветер – под действием аэродинамических сил на ветроколесо (пассивная система ориентации)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закручивания кабеля – токосъемник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первая ступень торможения-поворот лопастей во флюгерное положение при помощи актуатора, вторая ступень торможения-электрическое торможение закорачиванием обмоток генератора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695154"/>
            <a:ext cx="5184577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ПРЕИМУЩЕСТВА:</a:t>
            </a: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редукторов, гидравлических систем и управляющей электроники в гондоле позволяет повысить надежность работы ВЭУ в холодном климате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шарниров в конструкции ступицы для крепления лопастей позволяет значительно снизить вибрации и нагрузки на конструкцию ВЭУ, уменьшить вес и стоимость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 конструкции ВЭУ отечественных автокомпонентов позволяет повысить надежность, снизить стоимость, т.к. автозапчасти выпускаются серийно, прошли испытание высокими нагрузками и низкими температурами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1931068"/>
            <a:ext cx="51845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algn="ctr">
              <a:spcAft>
                <a:spcPts val="200"/>
              </a:spcAft>
            </a:pP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АДАПТАЦИЯ К ХОЛОДНОМУ КЛИМАТУ:</a:t>
            </a: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 конструкции ВЭУ специальных марок стали</a:t>
            </a:r>
          </a:p>
          <a:p>
            <a:pPr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морозостойких комплектующих (подшипников, уплотнений и т.д.)</a:t>
            </a:r>
          </a:p>
          <a:p>
            <a:pPr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специальных покрытий для лопастей ВЭУ</a:t>
            </a:r>
          </a:p>
          <a:p>
            <a:pPr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датчика температуры (опция) для выдачи сигнала останова ВЭУ при снижении </a:t>
            </a:r>
          </a:p>
          <a:p>
            <a:pPr lvl="0">
              <a:spcAft>
                <a:spcPts val="200"/>
              </a:spcAft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     температуры ниже минус 40 °С</a:t>
            </a:r>
          </a:p>
          <a:p>
            <a:pPr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датчиков (опция) для выдачи сигнала останова ВЭУ при обледенении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52847" y="3143205"/>
            <a:ext cx="4867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:</a:t>
            </a:r>
            <a:endParaRPr lang="en-US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9176" y="3372488"/>
            <a:ext cx="250799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</a:t>
            </a:r>
          </a:p>
          <a:p>
            <a:pPr algn="ctr">
              <a:spcAft>
                <a:spcPts val="300"/>
              </a:spcAft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Интегрированная система менеджмента применительно к разработке, проектированию, производству, монтажу,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инженерным изысканиям, строительству, сервисному обслуживанию и мониторингу работы ветроэнергетических установок, гибридных систем энергоснабжения, прочих машин и энергетического оборудования специального назначения</a:t>
            </a:r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14" y="3374037"/>
            <a:ext cx="2735782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Декларация о соответствии </a:t>
            </a:r>
          </a:p>
          <a:p>
            <a:pPr algn="ctr">
              <a:spcAft>
                <a:spcPts val="300"/>
              </a:spcAft>
            </a:pP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Установки ветроэнергетические 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0,5кВт,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,5кВт ,ВА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pl-PL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Код ТН ВЭД ЕАЭС 8502310000. Серийный выпуск</a:t>
            </a:r>
          </a:p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требованиям </a:t>
            </a:r>
          </a:p>
          <a:p>
            <a:pPr algn="ctr"/>
            <a:r>
              <a:rPr lang="ru-RU" sz="750" i="1" dirty="0">
                <a:latin typeface="Arial" panose="020B0604020202020204" pitchFamily="34" charset="0"/>
                <a:cs typeface="Arial" panose="020B0604020202020204" pitchFamily="34" charset="0"/>
              </a:rPr>
              <a:t>ТР ТС 004/2011, ТР ТС 020/2011, ГОСТ 12.2.007.0-75, ГОСТ 30804.6.2-2013, ГОСТ 30804.6.4-2013, ГОСТ Р 54418.2-2014 (IEC 61400-2:2006)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27784" y="4721229"/>
            <a:ext cx="4032448" cy="216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КИУМ </a:t>
            </a:r>
            <a:r>
              <a:rPr lang="ru-RU" sz="1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</a:t>
            </a:r>
            <a:r>
              <a:rPr lang="ru-RU" sz="1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местности с </a:t>
            </a:r>
            <a:r>
              <a:rPr lang="en-US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</a:t>
            </a:r>
            <a:r>
              <a:rPr lang="ru-RU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000" b="1" i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м/с и более</a:t>
            </a:r>
            <a:endParaRPr lang="ru-RU" sz="1000" b="1" i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26362"/>
            <a:ext cx="576064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51C83-805A-413F-86EE-87793B636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7" y="3028259"/>
            <a:ext cx="1318503" cy="18650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8D3FD-55E0-4D45-A100-45A379A08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34" y="3039064"/>
            <a:ext cx="1323340" cy="18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2614A42-8A16-4F32-8F4A-9E16CC1E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26362"/>
            <a:ext cx="576064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083230-54EC-4299-9F51-482C4C4D2838}"/>
              </a:ext>
            </a:extLst>
          </p:cNvPr>
          <p:cNvSpPr/>
          <p:nvPr/>
        </p:nvSpPr>
        <p:spPr>
          <a:xfrm>
            <a:off x="892756" y="12802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ГИБРИДНАЯ МИКРОЭЛЕКТРОСТАНЦИЯ НА ОСНОВЕ ВИЭ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ГОСТ</a:t>
            </a:r>
            <a:r>
              <a:rPr kumimoji="0" lang="ru-RU" sz="1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 56124-2014 (</a:t>
            </a:r>
            <a:r>
              <a:rPr kumimoji="0" lang="en-US" sz="1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IEC </a:t>
            </a:r>
            <a:r>
              <a:rPr lang="en-US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62257)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4B4FC9-8C64-4720-BBE9-E2869A06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4" y="736620"/>
            <a:ext cx="2852883" cy="390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D8F6FF31-B671-45C2-B0EB-73CB5AF5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0A2BDA-D285-055A-2F31-4CF8FD14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36621"/>
            <a:ext cx="2497179" cy="39522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10F695-2C7F-A23F-839A-7271168F3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36620"/>
            <a:ext cx="2445465" cy="39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2991"/>
            <a:ext cx="7442531" cy="415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68216"/>
            <a:ext cx="8202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ГИБРИДНЫХ МИКРОЭЛЕКТРОСТАНЦИЙ НА ОСНОВЕ ВИЭ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АРКТИЧЕСКОЙ ЗОНЫ РФ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26362"/>
            <a:ext cx="576064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9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7515627"/>
              </p:ext>
            </p:extLst>
          </p:nvPr>
        </p:nvGraphicFramePr>
        <p:xfrm>
          <a:off x="2627784" y="1129044"/>
          <a:ext cx="5366412" cy="106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987824" y="4336545"/>
            <a:ext cx="2721044" cy="384711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defTabSz="914295">
              <a:defRPr/>
            </a:pPr>
            <a:r>
              <a:rPr lang="ru-RU" sz="1900" i="1" dirty="0">
                <a:solidFill>
                  <a:prstClr val="black"/>
                </a:solidFill>
                <a:latin typeface="Arial" panose="020B0604020202020204" pitchFamily="34" charset="0"/>
              </a:rPr>
              <a:t>Спасибо за внимание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</a:rPr>
              <a:t>!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64189983"/>
              </p:ext>
            </p:extLst>
          </p:nvPr>
        </p:nvGraphicFramePr>
        <p:xfrm>
          <a:off x="2641995" y="2427734"/>
          <a:ext cx="4845053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35380" y="223262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4787" y="475468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660E9-E116-4F2D-91B7-27BAC0D3A970}" type="slidenum">
              <a:rPr kumimoji="0" lang="ru-RU" sz="105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26362"/>
            <a:ext cx="576064" cy="36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767</Words>
  <Application>Microsoft Office PowerPoint</Application>
  <PresentationFormat>Экран (16:9)</PresentationFormat>
  <Paragraphs>123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VDM-2</dc:creator>
  <cp:lastModifiedBy>Николай</cp:lastModifiedBy>
  <cp:revision>198</cp:revision>
  <cp:lastPrinted>2019-12-02T08:01:54Z</cp:lastPrinted>
  <dcterms:modified xsi:type="dcterms:W3CDTF">2023-03-29T10:14:06Z</dcterms:modified>
</cp:coreProperties>
</file>